
<file path=[Content_Types].xml><?xml version="1.0" encoding="utf-8"?>
<Types xmlns="http://schemas.openxmlformats.org/package/2006/content-types"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7" r:id="rId3"/>
    <p:sldId id="274" r:id="rId4"/>
    <p:sldId id="270" r:id="rId5"/>
    <p:sldId id="269" r:id="rId6"/>
    <p:sldId id="275" r:id="rId7"/>
    <p:sldId id="276" r:id="rId8"/>
    <p:sldId id="271" r:id="rId9"/>
    <p:sldId id="279" r:id="rId10"/>
    <p:sldId id="272" r:id="rId11"/>
    <p:sldId id="273" r:id="rId12"/>
    <p:sldId id="277" r:id="rId13"/>
    <p:sldId id="278" r:id="rId1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6B77"/>
    <a:srgbClr val="506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19" autoAdjust="0"/>
    <p:restoredTop sz="83557" autoAdjust="0"/>
  </p:normalViewPr>
  <p:slideViewPr>
    <p:cSldViewPr showGuides="1">
      <p:cViewPr varScale="1">
        <p:scale>
          <a:sx n="92" d="100"/>
          <a:sy n="92" d="100"/>
        </p:scale>
        <p:origin x="756" y="84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12/6/2020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b="1" dirty="0"/>
              <a:t>Dyslexia</a:t>
            </a:r>
            <a:r>
              <a:rPr lang="en-US" dirty="0"/>
              <a:t> is a learning disorder that involves difficulty reading due to problems identifying speech sounds and learning how they relate to letters and words “ ~ https://www.mayoclinic.org/diseases-conditions/dyslexia/symptoms-causes/syc-20353552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214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“</a:t>
            </a:r>
            <a:r>
              <a:rPr lang="en-US" b="1" dirty="0"/>
              <a:t>Dyslexia</a:t>
            </a:r>
            <a:r>
              <a:rPr lang="en-US" dirty="0"/>
              <a:t> is a learning disorder that involves difficulty reading due to problems identifying speech sounds and learning how they relate to letters and words “ ~ https://www.mayoclinic.org/diseases-conditions/dyslexia/symptoms-causes/syc-20353552</a:t>
            </a:r>
          </a:p>
          <a:p>
            <a:pPr marL="171450" indent="-171450">
              <a:buFontTx/>
              <a:buChar char="-"/>
            </a:pPr>
            <a:endParaRPr lang="en-US" b="1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Much harder to see if a student has dyslexia in Spanish speaking countries due to the grammar, spelling, etc.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Could only be told once students were failing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study and test was created to try to predict dyslexia ahead of time to nip it early 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sz="1200" dirty="0"/>
              <a:t>5039 Participants given a game, 32 questions, to predict if they had dyslexia or not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Originally 197 predictors, reduced to 95 due reduce redundancy and delete NULL predictors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Response variable: If the person has dyslexia (Y/N)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540 participants (12%) have dyslexia, 4,499 do not have dyslexia (88%) </a:t>
            </a:r>
          </a:p>
          <a:p>
            <a:pPr marL="285750" indent="-285750">
              <a:buFontTx/>
              <a:buChar char="-"/>
            </a:pPr>
            <a:r>
              <a:rPr lang="en-US" sz="1200" dirty="0"/>
              <a:t>Goal: Predict dyslexia among Spanish speaking students to aid them early 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95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Much harder to see if a student has dyslexia in Spanish speaking countries due to the grammar, spelling, etc.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Could only be told once students were failing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study and test was created to try to predict dyslexia ahead of time to nip it early on</a:t>
            </a:r>
          </a:p>
          <a:p>
            <a:pPr marL="171450" indent="-171450">
              <a:buFontTx/>
              <a:buChar char="-"/>
            </a:pPr>
            <a:r>
              <a:rPr lang="en-US" dirty="0"/>
              <a:t>Gender – even</a:t>
            </a:r>
          </a:p>
          <a:p>
            <a:pPr marL="171450" indent="-171450">
              <a:buFontTx/>
              <a:buChar char="-"/>
            </a:pPr>
            <a:r>
              <a:rPr lang="en-US" dirty="0"/>
              <a:t>Age – left skewed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non native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people failed class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desktop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7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RF slowest, better CI, but for AUC for all data is lowest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50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 AUC is higher for Lasso/Ridge/</a:t>
            </a:r>
            <a:r>
              <a:rPr lang="en-US" dirty="0" err="1"/>
              <a:t>Elas</a:t>
            </a:r>
            <a:endParaRPr lang="en-US" dirty="0"/>
          </a:p>
          <a:p>
            <a:r>
              <a:rPr lang="en-US" dirty="0"/>
              <a:t>RF test train AUC on par with </a:t>
            </a:r>
            <a:r>
              <a:rPr lang="en-US" dirty="0" err="1"/>
              <a:t>eachother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8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RF slowest, better CI, but for AUC for all data is lowest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02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Lasso/Ridge/</a:t>
            </a:r>
            <a:r>
              <a:rPr lang="en-US" dirty="0" err="1"/>
              <a:t>Elas</a:t>
            </a:r>
            <a:r>
              <a:rPr lang="en-US" dirty="0"/>
              <a:t> similar in ranking, doesn’t seem to like most variables</a:t>
            </a:r>
          </a:p>
          <a:p>
            <a:r>
              <a:rPr lang="en-US" dirty="0"/>
              <a:t>RF uses most and forces more on the exam rather than demographics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886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Lasso/Ridge/</a:t>
            </a:r>
            <a:r>
              <a:rPr lang="en-US" dirty="0" err="1"/>
              <a:t>Elas</a:t>
            </a:r>
            <a:r>
              <a:rPr lang="en-US" dirty="0"/>
              <a:t> similar in ranking, doesn’t seem to like most variables</a:t>
            </a:r>
          </a:p>
          <a:p>
            <a:r>
              <a:rPr lang="en-US" dirty="0"/>
              <a:t>RF uses most and forces more on the exam rather than demographics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32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Lasso/Ridge/</a:t>
            </a:r>
            <a:r>
              <a:rPr lang="en-US" dirty="0" err="1"/>
              <a:t>Elas</a:t>
            </a:r>
            <a:r>
              <a:rPr lang="en-US" dirty="0"/>
              <a:t> similar in ranking, doesn’t seem to like most variables</a:t>
            </a:r>
          </a:p>
          <a:p>
            <a:r>
              <a:rPr lang="en-US" dirty="0"/>
              <a:t>RF uses most and forces more on the exam rather than demographics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12/6/2020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hyperlink" Target="https://www.kaggle.com/luzrello/dyslexia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emf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9456943" cy="2680127"/>
          </a:xfrm>
        </p:spPr>
        <p:txBody>
          <a:bodyPr/>
          <a:lstStyle/>
          <a:p>
            <a:r>
              <a:rPr lang="en-US" dirty="0"/>
              <a:t>“</a:t>
            </a:r>
            <a:r>
              <a:rPr lang="en-US" b="1" dirty="0"/>
              <a:t>Predicting Risk of Dyslexia”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Sydney Marino</a:t>
            </a:r>
          </a:p>
          <a:p>
            <a:r>
              <a:rPr lang="en-US" dirty="0"/>
              <a:t>Fall 2020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C277AC-F1CB-4468-9BC9-65A8D67E3268}"/>
              </a:ext>
            </a:extLst>
          </p:cNvPr>
          <p:cNvSpPr/>
          <p:nvPr/>
        </p:nvSpPr>
        <p:spPr>
          <a:xfrm>
            <a:off x="0" y="5715000"/>
            <a:ext cx="1141412" cy="1143000"/>
          </a:xfrm>
          <a:prstGeom prst="rect">
            <a:avLst/>
          </a:prstGeom>
          <a:solidFill>
            <a:srgbClr val="50606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9057D9A-CC4F-4511-93E2-24C72AC44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46">
        <p:fade/>
      </p:transition>
    </mc:Choice>
    <mc:Fallback>
      <p:transition spd="med" advTm="76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122DD5-3CF2-465D-9711-9A2D80ED772B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2">
            <a:extLst>
              <a:ext uri="{FF2B5EF4-FFF2-40B4-BE49-F238E27FC236}">
                <a16:creationId xmlns:a16="http://schemas.microsoft.com/office/drawing/2014/main" id="{7F8B9A8B-027F-4E96-B5E6-452DA333F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6" y="47664"/>
            <a:ext cx="6543346" cy="467519"/>
          </a:xfrm>
        </p:spPr>
        <p:txBody>
          <a:bodyPr>
            <a:normAutofit/>
          </a:bodyPr>
          <a:lstStyle/>
          <a:p>
            <a:r>
              <a:rPr lang="en-US" sz="2000" dirty="0"/>
              <a:t>Conclusion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C8833740-DC14-4A18-BF98-850445B4E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561433"/>
              </p:ext>
            </p:extLst>
          </p:nvPr>
        </p:nvGraphicFramePr>
        <p:xfrm>
          <a:off x="1610879" y="1524000"/>
          <a:ext cx="9591348" cy="17180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97837">
                  <a:extLst>
                    <a:ext uri="{9D8B030D-6E8A-4147-A177-3AD203B41FA5}">
                      <a16:colId xmlns:a16="http://schemas.microsoft.com/office/drawing/2014/main" val="1551287969"/>
                    </a:ext>
                  </a:extLst>
                </a:gridCol>
                <a:gridCol w="2397837">
                  <a:extLst>
                    <a:ext uri="{9D8B030D-6E8A-4147-A177-3AD203B41FA5}">
                      <a16:colId xmlns:a16="http://schemas.microsoft.com/office/drawing/2014/main" val="2523014718"/>
                    </a:ext>
                  </a:extLst>
                </a:gridCol>
                <a:gridCol w="2397837">
                  <a:extLst>
                    <a:ext uri="{9D8B030D-6E8A-4147-A177-3AD203B41FA5}">
                      <a16:colId xmlns:a16="http://schemas.microsoft.com/office/drawing/2014/main" val="2856798584"/>
                    </a:ext>
                  </a:extLst>
                </a:gridCol>
                <a:gridCol w="2397837">
                  <a:extLst>
                    <a:ext uri="{9D8B030D-6E8A-4147-A177-3AD203B41FA5}">
                      <a16:colId xmlns:a16="http://schemas.microsoft.com/office/drawing/2014/main" val="3201768627"/>
                    </a:ext>
                  </a:extLst>
                </a:gridCol>
              </a:tblGrid>
              <a:tr h="385896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Overall?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816168"/>
                  </a:ext>
                </a:extLst>
              </a:tr>
              <a:tr h="666066">
                <a:tc>
                  <a:txBody>
                    <a:bodyPr/>
                    <a:lstStyle/>
                    <a:p>
                      <a:r>
                        <a:rPr lang="en-US" dirty="0"/>
                        <a:t>Lasso, Ridge, </a:t>
                      </a:r>
                      <a:r>
                        <a:rPr lang="en-US" dirty="0" err="1"/>
                        <a:t>Elas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771715"/>
                  </a:ext>
                </a:extLst>
              </a:tr>
              <a:tr h="666066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003964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CDA7679-C2D5-47A5-8F54-A5FFE536D4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55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8915">
        <p:fade/>
      </p:transition>
    </mc:Choice>
    <mc:Fallback>
      <p:transition spd="med" advTm="589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122DD5-3CF2-465D-9711-9A2D80ED772B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2">
            <a:extLst>
              <a:ext uri="{FF2B5EF4-FFF2-40B4-BE49-F238E27FC236}">
                <a16:creationId xmlns:a16="http://schemas.microsoft.com/office/drawing/2014/main" id="{7F8B9A8B-027F-4E96-B5E6-452DA333F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6" y="47664"/>
            <a:ext cx="6543346" cy="467519"/>
          </a:xfrm>
        </p:spPr>
        <p:txBody>
          <a:bodyPr>
            <a:normAutofit/>
          </a:bodyPr>
          <a:lstStyle/>
          <a:p>
            <a:r>
              <a:rPr lang="en-US" sz="2000" dirty="0"/>
              <a:t>Reference/Resources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591E3F-C04E-46E8-A122-775A6C1919F9}"/>
              </a:ext>
            </a:extLst>
          </p:cNvPr>
          <p:cNvSpPr txBox="1"/>
          <p:nvPr/>
        </p:nvSpPr>
        <p:spPr>
          <a:xfrm>
            <a:off x="1547996" y="797718"/>
            <a:ext cx="9144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Data: </a:t>
            </a:r>
            <a:r>
              <a:rPr lang="en-US" sz="2000" dirty="0">
                <a:hlinkClick r:id="rId4"/>
              </a:rPr>
              <a:t>https://www.kaggle.com/luzrello/dyslexia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Code: https://github.com/SydneySHartman/STA9891_Dsylexia</a:t>
            </a:r>
          </a:p>
          <a:p>
            <a:pPr lvl="1"/>
            <a:endParaRPr lang="en-US" sz="1600" dirty="0"/>
          </a:p>
          <a:p>
            <a:pPr marL="742950" lvl="1" indent="-285750">
              <a:buFontTx/>
              <a:buChar char="-"/>
            </a:pPr>
            <a:endParaRPr lang="en-US" sz="1600" dirty="0"/>
          </a:p>
          <a:p>
            <a:pPr marL="742950" lvl="1" indent="-285750">
              <a:buFontTx/>
              <a:buChar char="-"/>
            </a:pPr>
            <a:endParaRPr lang="en-US" sz="1600" dirty="0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4D61A738-68AA-438E-8AA3-F24C9DF71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59271"/>
              </p:ext>
            </p:extLst>
          </p:nvPr>
        </p:nvGraphicFramePr>
        <p:xfrm>
          <a:off x="2132012" y="1993084"/>
          <a:ext cx="7924800" cy="471251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4294">
                  <a:extLst>
                    <a:ext uri="{9D8B030D-6E8A-4147-A177-3AD203B41FA5}">
                      <a16:colId xmlns:a16="http://schemas.microsoft.com/office/drawing/2014/main" val="3149894457"/>
                    </a:ext>
                  </a:extLst>
                </a:gridCol>
                <a:gridCol w="4336212">
                  <a:extLst>
                    <a:ext uri="{9D8B030D-6E8A-4147-A177-3AD203B41FA5}">
                      <a16:colId xmlns:a16="http://schemas.microsoft.com/office/drawing/2014/main" val="3317020348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1973398212"/>
                    </a:ext>
                  </a:extLst>
                </a:gridCol>
              </a:tblGrid>
              <a:tr h="666948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901784"/>
                  </a:ext>
                </a:extLst>
              </a:tr>
              <a:tr h="381113">
                <a:tc>
                  <a:txBody>
                    <a:bodyPr/>
                    <a:lstStyle/>
                    <a:p>
                      <a:r>
                        <a:rPr lang="en-US" dirty="0"/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Sex of participant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M, 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9304084"/>
                  </a:ext>
                </a:extLst>
              </a:tr>
              <a:tr h="666948">
                <a:tc>
                  <a:txBody>
                    <a:bodyPr/>
                    <a:lstStyle/>
                    <a:p>
                      <a:r>
                        <a:rPr lang="en-US" dirty="0" err="1"/>
                        <a:t>Nativelang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 Spanish the participant’s native language?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Y,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485436"/>
                  </a:ext>
                </a:extLst>
              </a:tr>
              <a:tr h="668586">
                <a:tc>
                  <a:txBody>
                    <a:bodyPr/>
                    <a:lstStyle/>
                    <a:p>
                      <a:r>
                        <a:rPr lang="en-US" dirty="0" err="1"/>
                        <a:t>Otherlang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Has participant failed language class at least once?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Y, N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250635"/>
                  </a:ext>
                </a:extLst>
              </a:tr>
              <a:tr h="381113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 of participant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7-17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845366"/>
                  </a:ext>
                </a:extLst>
              </a:tr>
              <a:tr h="666948">
                <a:tc>
                  <a:txBody>
                    <a:bodyPr/>
                    <a:lstStyle/>
                    <a:p>
                      <a:r>
                        <a:rPr lang="en-US" dirty="0" err="1"/>
                        <a:t>Desktop_Tablet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 conducted on tablet or desktop?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D, 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785975"/>
                  </a:ext>
                </a:extLst>
              </a:tr>
              <a:tr h="381113">
                <a:tc>
                  <a:txBody>
                    <a:bodyPr/>
                    <a:lstStyle/>
                    <a:p>
                      <a:r>
                        <a:rPr lang="en-US" dirty="0"/>
                        <a:t>ClicksX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# of clicks for question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31163"/>
                  </a:ext>
                </a:extLst>
              </a:tr>
              <a:tr h="444178">
                <a:tc>
                  <a:txBody>
                    <a:bodyPr/>
                    <a:lstStyle/>
                    <a:p>
                      <a:r>
                        <a:rPr lang="en-US" dirty="0" err="1"/>
                        <a:t>AccuracyX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 of correct clicks for question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118758"/>
                  </a:ext>
                </a:extLst>
              </a:tr>
              <a:tr h="455569">
                <a:tc>
                  <a:txBody>
                    <a:bodyPr/>
                    <a:lstStyle/>
                    <a:p>
                      <a:r>
                        <a:rPr lang="en-US" dirty="0"/>
                        <a:t>MissrateX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 of miss clicks for question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014595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D93EE6F-E7BD-4E53-B42F-674777BA7C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61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843">
        <p:fade/>
      </p:transition>
    </mc:Choice>
    <mc:Fallback>
      <p:transition spd="med" advTm="6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122DD5-3CF2-465D-9711-9A2D80ED772B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2">
            <a:extLst>
              <a:ext uri="{FF2B5EF4-FFF2-40B4-BE49-F238E27FC236}">
                <a16:creationId xmlns:a16="http://schemas.microsoft.com/office/drawing/2014/main" id="{7F8B9A8B-027F-4E96-B5E6-452DA333F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6" y="47664"/>
            <a:ext cx="6543346" cy="467519"/>
          </a:xfrm>
        </p:spPr>
        <p:txBody>
          <a:bodyPr>
            <a:normAutofit/>
          </a:bodyPr>
          <a:lstStyle/>
          <a:p>
            <a:r>
              <a:rPr lang="en-US" sz="2000" dirty="0"/>
              <a:t>Reference/Resources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9BDFCD5-27C1-4952-B835-9E76141358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244037"/>
              </p:ext>
            </p:extLst>
          </p:nvPr>
        </p:nvGraphicFramePr>
        <p:xfrm>
          <a:off x="4570412" y="299736"/>
          <a:ext cx="1728768" cy="6261997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864384">
                  <a:extLst>
                    <a:ext uri="{9D8B030D-6E8A-4147-A177-3AD203B41FA5}">
                      <a16:colId xmlns:a16="http://schemas.microsoft.com/office/drawing/2014/main" val="3075327617"/>
                    </a:ext>
                  </a:extLst>
                </a:gridCol>
                <a:gridCol w="864384">
                  <a:extLst>
                    <a:ext uri="{9D8B030D-6E8A-4147-A177-3AD203B41FA5}">
                      <a16:colId xmlns:a16="http://schemas.microsoft.com/office/drawing/2014/main" val="724205716"/>
                    </a:ext>
                  </a:extLst>
                </a:gridCol>
              </a:tblGrid>
              <a:tr h="3608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Feature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000" u="none" strike="noStrike">
                        <a:effectLst/>
                      </a:endParaRPr>
                    </a:p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Number 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835784552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Sex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624748995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Nativelang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998263213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Otherlang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077606238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Age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832911066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4089189331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611829771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260857034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075739361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64034612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2862614667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1094932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121059392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989671273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182720920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618430273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491627164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2585417378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9226580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21214744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68069852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384501090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2408209115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96275808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55209437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636662349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511436556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4021018437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90915376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756618141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341818790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2034017503"/>
                  </a:ext>
                </a:extLst>
              </a:tr>
              <a:tr h="1844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32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859" marR="6859" marT="6859" marB="0" anchor="ctr"/>
                </a:tc>
                <a:extLst>
                  <a:ext uri="{0D108BD9-81ED-4DB2-BD59-A6C34878D82A}">
                    <a16:rowId xmlns:a16="http://schemas.microsoft.com/office/drawing/2014/main" val="140612838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AB5D13C-C5F4-448D-B77D-6A01969C3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102710"/>
              </p:ext>
            </p:extLst>
          </p:nvPr>
        </p:nvGraphicFramePr>
        <p:xfrm>
          <a:off x="6551612" y="281422"/>
          <a:ext cx="2514600" cy="62654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3547248825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3481358021"/>
                    </a:ext>
                  </a:extLst>
                </a:gridCol>
              </a:tblGrid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926092839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Missrate10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593624378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394390812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4064975392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70557640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277090217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39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899497429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438558711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261408488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4237661754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91924721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101225109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077070846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760520069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947837472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073140302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49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409218883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667026174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696545625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52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4291860766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106347933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979552827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949247221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552558633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928794993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375389677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59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540215490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3058761461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1730976469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366287876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013033211"/>
                  </a:ext>
                </a:extLst>
              </a:tr>
              <a:tr h="1957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Missrate20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64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144" marR="7144" marT="7144" marB="0" anchor="ctr"/>
                </a:tc>
                <a:extLst>
                  <a:ext uri="{0D108BD9-81ED-4DB2-BD59-A6C34878D82A}">
                    <a16:rowId xmlns:a16="http://schemas.microsoft.com/office/drawing/2014/main" val="220150163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7DBCD19-851D-4B58-BC76-D3E75305E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28448"/>
              </p:ext>
            </p:extLst>
          </p:nvPr>
        </p:nvGraphicFramePr>
        <p:xfrm>
          <a:off x="9293225" y="296272"/>
          <a:ext cx="1981200" cy="6265456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8924793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755533957"/>
                    </a:ext>
                  </a:extLst>
                </a:gridCol>
              </a:tblGrid>
              <a:tr h="2491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effectLst/>
                        </a:rPr>
                        <a:t>Clicks21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65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2947416893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66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758666093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67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556983189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719200480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2437023233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303243858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993068325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48144468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828127802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973053559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357536930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626140867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4022848117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288080520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468636151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946162098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827819340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4265405951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2313816640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620634374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454987646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4291123277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118664061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771504292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89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614108945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2253455755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627577923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Clicks30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4004534563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Accuracy30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1693200009"/>
                  </a:ext>
                </a:extLst>
              </a:tr>
              <a:tr h="1973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Missrate30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effectLst/>
                        </a:rPr>
                        <a:t>94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821200497"/>
                  </a:ext>
                </a:extLst>
              </a:tr>
              <a:tr h="2936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Desktop_Tablet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effectLst/>
                        </a:rPr>
                        <a:t>95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297" marR="7297" marT="7297" marB="0" anchor="ctr"/>
                </a:tc>
                <a:extLst>
                  <a:ext uri="{0D108BD9-81ED-4DB2-BD59-A6C34878D82A}">
                    <a16:rowId xmlns:a16="http://schemas.microsoft.com/office/drawing/2014/main" val="3184645410"/>
                  </a:ext>
                </a:extLst>
              </a:tr>
            </a:tbl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34A6DEB-38AA-4B8F-A1F7-0E498BFEF4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8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836">
        <p:fade/>
      </p:transition>
    </mc:Choice>
    <mc:Fallback>
      <p:transition spd="med" advTm="98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122DD5-3CF2-465D-9711-9A2D80ED772B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EFF05-C46C-4F49-8F2D-B89B1B6AE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1412" y="1828800"/>
            <a:ext cx="2743200" cy="2154237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EB4B13-936A-4FB1-85CE-B9762E7B3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90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952">
        <p:fade/>
      </p:transition>
    </mc:Choice>
    <mc:Fallback>
      <p:transition spd="med" advTm="39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7612" y="0"/>
            <a:ext cx="2291176" cy="619919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380E17-0B83-4E1D-BECB-581752F0488F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07D130-1B13-432D-A690-E60C161FC541}"/>
              </a:ext>
            </a:extLst>
          </p:cNvPr>
          <p:cNvSpPr txBox="1"/>
          <p:nvPr/>
        </p:nvSpPr>
        <p:spPr>
          <a:xfrm>
            <a:off x="1674812" y="1524000"/>
            <a:ext cx="2590800" cy="24006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92D050"/>
                </a:solidFill>
              </a:rPr>
              <a:t># 5,039</a:t>
            </a:r>
          </a:p>
          <a:p>
            <a:r>
              <a:rPr lang="en-US" sz="5000" dirty="0">
                <a:solidFill>
                  <a:srgbClr val="00B0F0"/>
                </a:solidFill>
              </a:rPr>
              <a:t>Y 540</a:t>
            </a:r>
          </a:p>
          <a:p>
            <a:r>
              <a:rPr lang="en-US" sz="5000" dirty="0">
                <a:solidFill>
                  <a:srgbClr val="FF0000"/>
                </a:solidFill>
              </a:rPr>
              <a:t>N 4,499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B1CDA7-BC1A-45BA-82B2-9B7AF9814586}"/>
              </a:ext>
            </a:extLst>
          </p:cNvPr>
          <p:cNvSpPr txBox="1"/>
          <p:nvPr/>
        </p:nvSpPr>
        <p:spPr>
          <a:xfrm>
            <a:off x="1827212" y="1008459"/>
            <a:ext cx="2590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Distribution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5F0EDE-FA3F-4278-B713-2F40734B8D5A}"/>
              </a:ext>
            </a:extLst>
          </p:cNvPr>
          <p:cNvSpPr txBox="1"/>
          <p:nvPr/>
        </p:nvSpPr>
        <p:spPr>
          <a:xfrm>
            <a:off x="7389812" y="1562457"/>
            <a:ext cx="2819402" cy="24006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92D050"/>
                </a:solidFill>
              </a:rPr>
              <a:t>P</a:t>
            </a:r>
            <a:r>
              <a:rPr lang="en-US" sz="2000" dirty="0">
                <a:solidFill>
                  <a:srgbClr val="92D050"/>
                </a:solidFill>
              </a:rPr>
              <a:t>Original</a:t>
            </a:r>
            <a:r>
              <a:rPr lang="en-US" sz="5000" dirty="0">
                <a:solidFill>
                  <a:srgbClr val="92D050"/>
                </a:solidFill>
              </a:rPr>
              <a:t>197</a:t>
            </a:r>
          </a:p>
          <a:p>
            <a:r>
              <a:rPr lang="en-US" sz="5000" dirty="0">
                <a:solidFill>
                  <a:srgbClr val="00B0F0"/>
                </a:solidFill>
              </a:rPr>
              <a:t>P</a:t>
            </a:r>
            <a:r>
              <a:rPr lang="en-US" sz="2000" dirty="0">
                <a:solidFill>
                  <a:srgbClr val="00B0F0"/>
                </a:solidFill>
              </a:rPr>
              <a:t>Current</a:t>
            </a:r>
            <a:r>
              <a:rPr lang="en-US" sz="5000" dirty="0">
                <a:solidFill>
                  <a:srgbClr val="00B0F0"/>
                </a:solidFill>
              </a:rPr>
              <a:t>95</a:t>
            </a:r>
          </a:p>
          <a:p>
            <a:r>
              <a:rPr lang="en-US" sz="5000" dirty="0">
                <a:solidFill>
                  <a:srgbClr val="FF0000"/>
                </a:solidFill>
              </a:rPr>
              <a:t>R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4C3971-F685-48A0-956C-42AF01AD20F2}"/>
              </a:ext>
            </a:extLst>
          </p:cNvPr>
          <p:cNvSpPr txBox="1"/>
          <p:nvPr/>
        </p:nvSpPr>
        <p:spPr>
          <a:xfrm>
            <a:off x="7770814" y="980393"/>
            <a:ext cx="2590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The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BDCB5-7FFC-4238-992C-BF172F1E3565}"/>
              </a:ext>
            </a:extLst>
          </p:cNvPr>
          <p:cNvSpPr txBox="1"/>
          <p:nvPr/>
        </p:nvSpPr>
        <p:spPr>
          <a:xfrm>
            <a:off x="2513012" y="5285152"/>
            <a:ext cx="7543802" cy="8617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solidFill>
                  <a:schemeClr val="accent3">
                    <a:lumMod val="50000"/>
                  </a:schemeClr>
                </a:solidFill>
              </a:rPr>
              <a:t>Predict Dyslexia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BDE6AA-711C-41DB-980C-DDDEBC37D799}"/>
              </a:ext>
            </a:extLst>
          </p:cNvPr>
          <p:cNvSpPr txBox="1"/>
          <p:nvPr/>
        </p:nvSpPr>
        <p:spPr>
          <a:xfrm>
            <a:off x="5180014" y="4703088"/>
            <a:ext cx="2590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The Goal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618E1A5-A7F3-423C-95FF-79CC442CA1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0779">
        <p:fade/>
      </p:transition>
    </mc:Choice>
    <mc:Fallback>
      <p:transition spd="med" advTm="607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7612" y="0"/>
            <a:ext cx="2291176" cy="619919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380E17-0B83-4E1D-BECB-581752F0488F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E5E500-C388-4276-BF6A-09AB9B6567C9}"/>
              </a:ext>
            </a:extLst>
          </p:cNvPr>
          <p:cNvSpPr/>
          <p:nvPr/>
        </p:nvSpPr>
        <p:spPr>
          <a:xfrm>
            <a:off x="4799012" y="152400"/>
            <a:ext cx="3200400" cy="25908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Features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60B0E9D-3F4F-436E-B891-D8152109C757}"/>
              </a:ext>
            </a:extLst>
          </p:cNvPr>
          <p:cNvSpPr/>
          <p:nvPr/>
        </p:nvSpPr>
        <p:spPr>
          <a:xfrm>
            <a:off x="1641888" y="3429000"/>
            <a:ext cx="3733800" cy="2819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Sex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Age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Desktop/Tablet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Native_Lang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Other_Lang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9282107-549C-4318-AC62-47150D463ECD}"/>
              </a:ext>
            </a:extLst>
          </p:cNvPr>
          <p:cNvSpPr/>
          <p:nvPr/>
        </p:nvSpPr>
        <p:spPr>
          <a:xfrm>
            <a:off x="7693025" y="3429000"/>
            <a:ext cx="3733800" cy="28194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ClicksX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AccuarcyX</a:t>
            </a:r>
          </a:p>
          <a:p>
            <a:pPr algn="ctr"/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MissrateX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3CE2AE-16E1-40A0-9703-81BCCA37EA66}"/>
              </a:ext>
            </a:extLst>
          </p:cNvPr>
          <p:cNvCxnSpPr/>
          <p:nvPr/>
        </p:nvCxnSpPr>
        <p:spPr>
          <a:xfrm flipH="1">
            <a:off x="4722812" y="2438400"/>
            <a:ext cx="652876" cy="91440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DEC980-0409-4823-BDD8-E0FFCF6607AF}"/>
              </a:ext>
            </a:extLst>
          </p:cNvPr>
          <p:cNvCxnSpPr>
            <a:cxnSpLocks/>
            <a:stCxn id="3" idx="5"/>
          </p:cNvCxnSpPr>
          <p:nvPr/>
        </p:nvCxnSpPr>
        <p:spPr>
          <a:xfrm>
            <a:off x="7530724" y="2363786"/>
            <a:ext cx="925888" cy="10652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015FDDC-88FC-464F-977C-D00BD11014B9}"/>
              </a:ext>
            </a:extLst>
          </p:cNvPr>
          <p:cNvSpPr txBox="1"/>
          <p:nvPr/>
        </p:nvSpPr>
        <p:spPr>
          <a:xfrm rot="21028465">
            <a:off x="1971662" y="3296053"/>
            <a:ext cx="2116670" cy="477054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vert="horz" wrap="none" rtlCol="0">
            <a:spAutoFit/>
          </a:bodyPr>
          <a:lstStyle/>
          <a:p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Demographic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018C83-BB6F-4F6B-A196-FD7AF74D0978}"/>
              </a:ext>
            </a:extLst>
          </p:cNvPr>
          <p:cNvSpPr txBox="1"/>
          <p:nvPr/>
        </p:nvSpPr>
        <p:spPr>
          <a:xfrm rot="534848">
            <a:off x="9060925" y="3296054"/>
            <a:ext cx="2103140" cy="477054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vert="horz" wrap="none" rtlCol="0">
            <a:spAutoFit/>
          </a:bodyPr>
          <a:lstStyle/>
          <a:p>
            <a:r>
              <a:rPr lang="en-US" sz="25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Exam Results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B8B1B3A-5895-4BD1-A52D-114664F53B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55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899">
        <p:fade/>
      </p:transition>
    </mc:Choice>
    <mc:Fallback>
      <p:transition spd="med" advTm="298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1D70EE-C0E2-4AE0-AD74-9B099A3E4184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552B2C-B188-498F-8803-6ED16E81720A}"/>
              </a:ext>
            </a:extLst>
          </p:cNvPr>
          <p:cNvSpPr/>
          <p:nvPr/>
        </p:nvSpPr>
        <p:spPr>
          <a:xfrm>
            <a:off x="1903412" y="2286000"/>
            <a:ext cx="4104946" cy="2590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GLMs (3)</a:t>
            </a:r>
          </a:p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Binomial</a:t>
            </a:r>
          </a:p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CV-10</a:t>
            </a:r>
          </a:p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50 Samples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87A527-0212-4B73-AE5B-4087ECFF18C7}"/>
              </a:ext>
            </a:extLst>
          </p:cNvPr>
          <p:cNvSpPr/>
          <p:nvPr/>
        </p:nvSpPr>
        <p:spPr>
          <a:xfrm>
            <a:off x="6856412" y="2286000"/>
            <a:ext cx="4257347" cy="259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Random Forest</a:t>
            </a:r>
          </a:p>
          <a:p>
            <a:pPr algn="ctr"/>
            <a:r>
              <a:rPr lang="en-US" sz="3000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Ntree</a:t>
            </a:r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 = 500</a:t>
            </a:r>
          </a:p>
          <a:p>
            <a:pPr algn="ctr"/>
            <a:r>
              <a:rPr lang="en-US" sz="3000" dirty="0" err="1">
                <a:solidFill>
                  <a:schemeClr val="tx2">
                    <a:lumMod val="95000"/>
                    <a:lumOff val="5000"/>
                  </a:schemeClr>
                </a:solidFill>
              </a:rPr>
              <a:t>Mtry</a:t>
            </a:r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 = p/3</a:t>
            </a:r>
          </a:p>
          <a:p>
            <a:pPr algn="ctr"/>
            <a:r>
              <a:rPr lang="en-US" sz="30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50 Samples</a:t>
            </a:r>
          </a:p>
        </p:txBody>
      </p:sp>
      <p:sp>
        <p:nvSpPr>
          <p:cNvPr id="5" name="Title 12">
            <a:extLst>
              <a:ext uri="{FF2B5EF4-FFF2-40B4-BE49-F238E27FC236}">
                <a16:creationId xmlns:a16="http://schemas.microsoft.com/office/drawing/2014/main" id="{384F2CBB-43A1-45F5-8778-8A49B8D7A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4212" y="1676400"/>
            <a:ext cx="3581400" cy="685799"/>
          </a:xfrm>
          <a:solidFill>
            <a:schemeClr val="bg1"/>
          </a:solidFill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algn="ctr"/>
            <a:r>
              <a:rPr lang="en-US" sz="4000" dirty="0"/>
              <a:t>Models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2E159BC-61D6-4259-A0BE-977EBB252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210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687">
        <p:fade/>
      </p:transition>
    </mc:Choice>
    <mc:Fallback>
      <p:transition spd="med" advTm="236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3B099E-75B7-4A98-8588-869E2D6B3C81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9C400139-EF28-472F-921F-B170125CC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6" y="47664"/>
            <a:ext cx="6543346" cy="467519"/>
          </a:xfrm>
        </p:spPr>
        <p:txBody>
          <a:bodyPr>
            <a:normAutofit/>
          </a:bodyPr>
          <a:lstStyle/>
          <a:p>
            <a:r>
              <a:rPr lang="en-US" sz="2000" dirty="0"/>
              <a:t>Model Analysis – AUC of 50 Samples</a:t>
            </a:r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93FBBD21-B32F-46FB-B7D3-2EA1DE0C40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012" y="914400"/>
            <a:ext cx="8686800" cy="536099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33FFD7-8887-43FC-9B1C-979FABAA4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4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362">
        <p:fade/>
      </p:transition>
    </mc:Choice>
    <mc:Fallback>
      <p:transition spd="med" advTm="353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1D70EE-C0E2-4AE0-AD74-9B099A3E4184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2">
            <a:extLst>
              <a:ext uri="{FF2B5EF4-FFF2-40B4-BE49-F238E27FC236}">
                <a16:creationId xmlns:a16="http://schemas.microsoft.com/office/drawing/2014/main" id="{384F2CBB-43A1-45F5-8778-8A49B8D7A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266" y="47664"/>
            <a:ext cx="3581400" cy="467519"/>
          </a:xfrm>
        </p:spPr>
        <p:txBody>
          <a:bodyPr>
            <a:normAutofit/>
          </a:bodyPr>
          <a:lstStyle/>
          <a:p>
            <a:r>
              <a:rPr lang="en-US" sz="2000" dirty="0"/>
              <a:t>Models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1B76105-2F06-4CAF-B85E-EDBBB933F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651409"/>
              </p:ext>
            </p:extLst>
          </p:nvPr>
        </p:nvGraphicFramePr>
        <p:xfrm>
          <a:off x="1446212" y="1758466"/>
          <a:ext cx="9601200" cy="344424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10221661"/>
                    </a:ext>
                  </a:extLst>
                </a:gridCol>
                <a:gridCol w="4238469">
                  <a:extLst>
                    <a:ext uri="{9D8B030D-6E8A-4147-A177-3AD203B41FA5}">
                      <a16:colId xmlns:a16="http://schemas.microsoft.com/office/drawing/2014/main" val="2021906968"/>
                    </a:ext>
                  </a:extLst>
                </a:gridCol>
                <a:gridCol w="3305331">
                  <a:extLst>
                    <a:ext uri="{9D8B030D-6E8A-4147-A177-3AD203B41FA5}">
                      <a16:colId xmlns:a16="http://schemas.microsoft.com/office/drawing/2014/main" val="2638085156"/>
                    </a:ext>
                  </a:extLst>
                </a:gridCol>
              </a:tblGrid>
              <a:tr h="56352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Fitting Time CV and Model(Seconds)</a:t>
                      </a:r>
                    </a:p>
                    <a:p>
                      <a:pPr algn="ctr"/>
                      <a:r>
                        <a:rPr lang="en-US" b="1" dirty="0"/>
                        <a:t>Full 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90% CI 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490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Lasso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8.8</a:t>
                      </a:r>
                    </a:p>
                    <a:p>
                      <a:pPr algn="ctr"/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0.8208, 0.8221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493242"/>
                  </a:ext>
                </a:extLst>
              </a:tr>
              <a:tr h="68696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9.2</a:t>
                      </a:r>
                    </a:p>
                    <a:p>
                      <a:pPr algn="ctr"/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0.8207, 0.8221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215861"/>
                  </a:ext>
                </a:extLst>
              </a:tr>
              <a:tr h="68696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Elastic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6.5</a:t>
                      </a:r>
                    </a:p>
                    <a:p>
                      <a:pPr algn="ctr"/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0.8206, 0.8220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22196"/>
                  </a:ext>
                </a:extLst>
              </a:tr>
              <a:tr h="68696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12.6</a:t>
                      </a:r>
                    </a:p>
                    <a:p>
                      <a:pPr algn="ctr"/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0.8302, 0.8317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249196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843FB2E-CDC4-42B7-BB57-181EC271B2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07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1079">
        <p:fade/>
      </p:transition>
    </mc:Choice>
    <mc:Fallback>
      <p:transition spd="med" advTm="410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A99C5-FEBA-439B-B2E6-E9CF85F358D5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itle 12">
            <a:extLst>
              <a:ext uri="{FF2B5EF4-FFF2-40B4-BE49-F238E27FC236}">
                <a16:creationId xmlns:a16="http://schemas.microsoft.com/office/drawing/2014/main" id="{1F7D7B94-558B-4826-A7C6-A54FAE50D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596" y="110267"/>
            <a:ext cx="6543346" cy="270733"/>
          </a:xfrm>
        </p:spPr>
        <p:txBody>
          <a:bodyPr>
            <a:normAutofit fontScale="90000"/>
          </a:bodyPr>
          <a:lstStyle/>
          <a:p>
            <a:r>
              <a:rPr lang="en-US" sz="1500" dirty="0"/>
              <a:t>Model Analysis – CV Plot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E1B9BA69-A7E2-4D82-9676-351E0E8C9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4053" y="533400"/>
            <a:ext cx="4990145" cy="3079632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DB3F5801-D95C-4EEE-8A35-B9734A9C44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6267" y="457201"/>
            <a:ext cx="5185835" cy="3200400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10F9F939-F3B0-4168-9FC1-1472434A0E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4612" y="3505200"/>
            <a:ext cx="5364378" cy="3310587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FD7BFAE-104E-4DAA-BECE-EA51988935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30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456">
        <p:fade/>
      </p:transition>
    </mc:Choice>
    <mc:Fallback>
      <p:transition spd="med" advTm="234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A99C5-FEBA-439B-B2E6-E9CF85F358D5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itle 12">
            <a:extLst>
              <a:ext uri="{FF2B5EF4-FFF2-40B4-BE49-F238E27FC236}">
                <a16:creationId xmlns:a16="http://schemas.microsoft.com/office/drawing/2014/main" id="{1F7D7B94-558B-4826-A7C6-A54FAE50D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596" y="31814"/>
            <a:ext cx="6543346" cy="467519"/>
          </a:xfrm>
        </p:spPr>
        <p:txBody>
          <a:bodyPr>
            <a:normAutofit/>
          </a:bodyPr>
          <a:lstStyle/>
          <a:p>
            <a:r>
              <a:rPr lang="en-US" sz="1500" dirty="0"/>
              <a:t>Model Analysis – Importance/Coefficients</a:t>
            </a:r>
          </a:p>
        </p:txBody>
      </p:sp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6658F7CA-4728-42EC-87C4-FA2DB6DEA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1461" y="3735318"/>
            <a:ext cx="4985902" cy="3077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8F8045-1B97-45D4-B13F-E6BD609E24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4469" y="685800"/>
            <a:ext cx="4902543" cy="3025569"/>
          </a:xfrm>
          <a:prstGeom prst="rect">
            <a:avLst/>
          </a:prstGeom>
        </p:spPr>
      </p:pic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FC6015E1-4AC0-4E65-828A-197DA135D1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212" y="609600"/>
            <a:ext cx="4985901" cy="3077013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A6759EB-FCBD-42B3-A0B8-68E4A75BEB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6561">
        <p:fade/>
      </p:transition>
    </mc:Choice>
    <mc:Fallback>
      <p:transition spd="med" advTm="465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A99C5-FEBA-439B-B2E6-E9CF85F358D5}"/>
              </a:ext>
            </a:extLst>
          </p:cNvPr>
          <p:cNvSpPr/>
          <p:nvPr/>
        </p:nvSpPr>
        <p:spPr>
          <a:xfrm>
            <a:off x="684212" y="797718"/>
            <a:ext cx="457200" cy="421482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itle 12">
            <a:extLst>
              <a:ext uri="{FF2B5EF4-FFF2-40B4-BE49-F238E27FC236}">
                <a16:creationId xmlns:a16="http://schemas.microsoft.com/office/drawing/2014/main" id="{1F7D7B94-558B-4826-A7C6-A54FAE50D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596" y="31814"/>
            <a:ext cx="6543346" cy="467519"/>
          </a:xfrm>
        </p:spPr>
        <p:txBody>
          <a:bodyPr>
            <a:normAutofit/>
          </a:bodyPr>
          <a:lstStyle/>
          <a:p>
            <a:r>
              <a:rPr lang="en-US" sz="1500" dirty="0"/>
              <a:t>Model Analysis – Importance/Coefficients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EE31E87-1DCA-4485-95EC-FABA9ED03F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612" y="2209800"/>
            <a:ext cx="2133600" cy="22225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FF7E30-02E2-4720-A496-F1C6E9FF7D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3978" y="2222583"/>
            <a:ext cx="2133599" cy="22225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3B57D58-A412-4F20-A229-91B25DD664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2394" y="2209800"/>
            <a:ext cx="2133600" cy="22225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2BD73C5-E755-4962-B16A-7A60B4443B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67542" y="2222582"/>
            <a:ext cx="1898870" cy="2223279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54EBD8CD-FFA5-4CE1-A21C-FED3CEDEC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37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5934">
        <p:fade/>
      </p:transition>
    </mc:Choice>
    <mc:Fallback>
      <p:transition spd="med" advTm="659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1116</TotalTime>
  <Words>870</Words>
  <Application>Microsoft Office PowerPoint</Application>
  <PresentationFormat>Custom</PresentationFormat>
  <Paragraphs>336</Paragraphs>
  <Slides>13</Slides>
  <Notes>9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Euphemia</vt:lpstr>
      <vt:lpstr>Segoe UI</vt:lpstr>
      <vt:lpstr>Math 16x9</vt:lpstr>
      <vt:lpstr>“Predicting Risk of Dyslexia”</vt:lpstr>
      <vt:lpstr>The Data</vt:lpstr>
      <vt:lpstr>The Data</vt:lpstr>
      <vt:lpstr>Models</vt:lpstr>
      <vt:lpstr>Model Analysis – AUC of 50 Samples</vt:lpstr>
      <vt:lpstr>Models</vt:lpstr>
      <vt:lpstr>Model Analysis – CV Plot</vt:lpstr>
      <vt:lpstr>Model Analysis – Importance/Coefficients</vt:lpstr>
      <vt:lpstr>Model Analysis – Importance/Coefficients</vt:lpstr>
      <vt:lpstr>Conclusion</vt:lpstr>
      <vt:lpstr>Reference/Resources</vt:lpstr>
      <vt:lpstr>Reference/Resources</vt:lpstr>
      <vt:lpstr>Thank You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“Predicting Risk of Dyslexia”</dc:title>
  <dc:creator>SYDNEY.MARINO@baruchmail.cuny.edu</dc:creator>
  <cp:lastModifiedBy>SYDNEY.MARINO@baruchmail.cuny.edu</cp:lastModifiedBy>
  <cp:revision>39</cp:revision>
  <dcterms:created xsi:type="dcterms:W3CDTF">2020-11-20T17:22:59Z</dcterms:created>
  <dcterms:modified xsi:type="dcterms:W3CDTF">2020-12-06T20:10:11Z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